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6" r:id="rId5"/>
    <p:sldId id="267" r:id="rId6"/>
    <p:sldId id="260" r:id="rId7"/>
    <p:sldId id="269" r:id="rId8"/>
    <p:sldId id="271" r:id="rId9"/>
    <p:sldId id="274" r:id="rId10"/>
    <p:sldId id="275" r:id="rId11"/>
    <p:sldId id="276" r:id="rId12"/>
    <p:sldId id="277" r:id="rId13"/>
    <p:sldId id="278" r:id="rId14"/>
    <p:sldId id="273" r:id="rId15"/>
  </p:sldIdLst>
  <p:sldSz cx="18288000" cy="10287000"/>
  <p:notesSz cx="6858000" cy="9144000"/>
  <p:embeddedFontLst>
    <p:embeddedFont>
      <p:font typeface="Baskerville Display PT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00503000000020004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C76"/>
    <a:srgbClr val="C2C1BE"/>
    <a:srgbClr val="F1EDE9"/>
    <a:srgbClr val="FDFDFD"/>
    <a:srgbClr val="EDD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918" autoAdjust="0"/>
  </p:normalViewPr>
  <p:slideViewPr>
    <p:cSldViewPr>
      <p:cViewPr varScale="1">
        <p:scale>
          <a:sx n="70" d="100"/>
          <a:sy n="70" d="100"/>
        </p:scale>
        <p:origin x="4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ABF97-8DDE-43CE-BFD8-8A83A7F06D02}" type="datetimeFigureOut">
              <a:rPr lang="en-PK" smtClean="0"/>
              <a:t>01-May-2023</a:t>
            </a:fld>
            <a:endParaRPr lang="en-P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591EC-A841-44D7-B17B-0BAF5B12E3D9}" type="slidenum">
              <a:rPr lang="en-PK" smtClean="0"/>
              <a:t>‹#›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33507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2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95735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introns says like are they acting like TEs at all 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12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44000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introns says like are they acting like TEs at all 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13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447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14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88255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4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4222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5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06826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6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3048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7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3390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introns says like are they acting like TEs at all 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8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68799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introns says like are they acting like TEs at all 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9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42158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introns says like are they acting like TEs at all 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10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1695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introns says like are they acting like TEs at all 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591EC-A841-44D7-B17B-0BAF5B12E3D9}" type="slidenum">
              <a:rPr lang="en-PK" smtClean="0"/>
              <a:t>11</a:t>
            </a:fld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0385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 with low confidence">
            <a:extLst>
              <a:ext uri="{FF2B5EF4-FFF2-40B4-BE49-F238E27FC236}">
                <a16:creationId xmlns:a16="http://schemas.microsoft.com/office/drawing/2014/main" id="{0587C1D4-F1C0-B819-E829-ADB853D28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85" y="838200"/>
            <a:ext cx="11470829" cy="8610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21054" y="3666172"/>
            <a:ext cx="1304589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spc="600" dirty="0">
                <a:solidFill>
                  <a:srgbClr val="504C44"/>
                </a:solidFill>
                <a:latin typeface="Baskerville Display PT"/>
              </a:rPr>
              <a:t>Final Project - Timing Novel Insertions in </a:t>
            </a:r>
            <a:r>
              <a:rPr lang="en-US" sz="4800" i="1" spc="600" dirty="0">
                <a:solidFill>
                  <a:srgbClr val="504C44"/>
                </a:solidFill>
                <a:latin typeface="Baskerville Display PT"/>
              </a:rPr>
              <a:t>Acanthella Acuta </a:t>
            </a:r>
            <a:r>
              <a:rPr lang="en-US" sz="4800" spc="600" dirty="0" err="1">
                <a:solidFill>
                  <a:srgbClr val="504C44"/>
                </a:solidFill>
                <a:latin typeface="Baskerville Display PT"/>
              </a:rPr>
              <a:t>mtDNA</a:t>
            </a:r>
            <a:endParaRPr lang="en-US" sz="4800" spc="600" dirty="0">
              <a:solidFill>
                <a:srgbClr val="504C44"/>
              </a:solidFill>
              <a:latin typeface="Baskerville Display P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47343" y="7758378"/>
            <a:ext cx="6593314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 dirty="0">
                <a:solidFill>
                  <a:srgbClr val="504C44"/>
                </a:solidFill>
                <a:latin typeface="Inter"/>
              </a:rPr>
              <a:t>Momin Ahmed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0" fill="hold">
                                          <p:stCondLst>
                                            <p:cond delay="9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0" fill="hold">
                                          <p:stCondLst>
                                            <p:cond delay="12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2933700"/>
            <a:ext cx="15674293" cy="2485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Maximum likelihood reconstruction of the intron within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cox2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of the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reveals it is most closely related to an intron found in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cox2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of the algae </a:t>
            </a:r>
            <a:r>
              <a:rPr lang="en-US" sz="2000" i="1" dirty="0" err="1">
                <a:solidFill>
                  <a:srgbClr val="504C44"/>
                </a:solidFill>
                <a:latin typeface="Inter"/>
              </a:rPr>
              <a:t>Coleachaete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000" i="1" dirty="0" err="1">
                <a:solidFill>
                  <a:srgbClr val="504C44"/>
                </a:solidFill>
                <a:latin typeface="Inter"/>
              </a:rPr>
              <a:t>scutata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and </a:t>
            </a:r>
            <a:r>
              <a:rPr lang="en-US" sz="2000" i="1" dirty="0" err="1">
                <a:solidFill>
                  <a:srgbClr val="504C44"/>
                </a:solidFill>
                <a:latin typeface="Inter"/>
              </a:rPr>
              <a:t>Nitella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 hyaline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lack of representation of any closely related species to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could be an artifact of poor Poriferan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mtDNA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representation in the NCBI database or could suggest that the intron was acquired by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through horizontal gene transfer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 Bootstrap values of 200 replicates are shown.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800" y="1430452"/>
            <a:ext cx="93726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RESULTS &amp; DISCUSSION</a:t>
            </a:r>
            <a:endParaRPr lang="en-US" sz="3999" b="1" spc="799" dirty="0">
              <a:solidFill>
                <a:srgbClr val="504C44"/>
              </a:solidFill>
              <a:latin typeface="Baskerville Display PT"/>
            </a:endParaRPr>
          </a:p>
          <a:p>
            <a:r>
              <a:rPr lang="en-US" sz="2000" spc="799" dirty="0">
                <a:solidFill>
                  <a:srgbClr val="504C44"/>
                </a:solidFill>
                <a:latin typeface="Baskerville Display PT"/>
              </a:rPr>
              <a:t>PHYLOGENETIC ANALYSIS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BAF1873-4AA6-D131-600C-9192D08B18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9" b="67021"/>
          <a:stretch/>
        </p:blipFill>
        <p:spPr>
          <a:xfrm>
            <a:off x="152400" y="5719832"/>
            <a:ext cx="19005310" cy="45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1430452"/>
            <a:ext cx="72390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RESULTS</a:t>
            </a:r>
            <a:endParaRPr lang="en-US" sz="3999" b="1" spc="799" dirty="0">
              <a:solidFill>
                <a:srgbClr val="504C44"/>
              </a:solidFill>
              <a:latin typeface="Baskerville Display PT"/>
            </a:endParaRPr>
          </a:p>
          <a:p>
            <a:r>
              <a:rPr lang="en-US" sz="2000" spc="799" dirty="0">
                <a:solidFill>
                  <a:srgbClr val="504C44"/>
                </a:solidFill>
                <a:latin typeface="Baskerville Display PT"/>
              </a:rPr>
              <a:t>DISTANCES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C2A89-BA77-FD2F-5DB2-77C45A082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58391"/>
              </p:ext>
            </p:extLst>
          </p:nvPr>
        </p:nvGraphicFramePr>
        <p:xfrm>
          <a:off x="685800" y="2967606"/>
          <a:ext cx="15392398" cy="588894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49998">
                  <a:extLst>
                    <a:ext uri="{9D8B030D-6E8A-4147-A177-3AD203B41FA5}">
                      <a16:colId xmlns:a16="http://schemas.microsoft.com/office/drawing/2014/main" val="2163469188"/>
                    </a:ext>
                  </a:extLst>
                </a:gridCol>
                <a:gridCol w="3310600">
                  <a:extLst>
                    <a:ext uri="{9D8B030D-6E8A-4147-A177-3AD203B41FA5}">
                      <a16:colId xmlns:a16="http://schemas.microsoft.com/office/drawing/2014/main" val="1983090579"/>
                    </a:ext>
                  </a:extLst>
                </a:gridCol>
                <a:gridCol w="3310600">
                  <a:extLst>
                    <a:ext uri="{9D8B030D-6E8A-4147-A177-3AD203B41FA5}">
                      <a16:colId xmlns:a16="http://schemas.microsoft.com/office/drawing/2014/main" val="755256246"/>
                    </a:ext>
                  </a:extLst>
                </a:gridCol>
                <a:gridCol w="3310600">
                  <a:extLst>
                    <a:ext uri="{9D8B030D-6E8A-4147-A177-3AD203B41FA5}">
                      <a16:colId xmlns:a16="http://schemas.microsoft.com/office/drawing/2014/main" val="3489104271"/>
                    </a:ext>
                  </a:extLst>
                </a:gridCol>
                <a:gridCol w="3310600">
                  <a:extLst>
                    <a:ext uri="{9D8B030D-6E8A-4147-A177-3AD203B41FA5}">
                      <a16:colId xmlns:a16="http://schemas.microsoft.com/office/drawing/2014/main" val="1560380673"/>
                    </a:ext>
                  </a:extLst>
                </a:gridCol>
              </a:tblGrid>
              <a:tr h="799447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cox1 distances</a:t>
                      </a:r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 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Acanthella acuta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Phakellia</a:t>
                      </a:r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</a:t>
                      </a:r>
                      <a:r>
                        <a:rPr lang="en-US" sz="2000" dirty="0" err="1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ventilabrum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Thymosia</a:t>
                      </a:r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</a:t>
                      </a:r>
                      <a:r>
                        <a:rPr lang="en-US" sz="2000" dirty="0" err="1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sp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Svenzea</a:t>
                      </a:r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flava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0203569"/>
                  </a:ext>
                </a:extLst>
              </a:tr>
              <a:tr h="115131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Acanthella acuta</a:t>
                      </a:r>
                      <a:endParaRPr lang="en-PK" sz="200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0.0696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0.2729</a:t>
                      </a:r>
                      <a:endParaRPr lang="en-PK" sz="200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0.3950</a:t>
                      </a:r>
                      <a:endParaRPr lang="en-PK" sz="200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6264293"/>
                  </a:ext>
                </a:extLst>
              </a:tr>
              <a:tr h="129455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Phakellia ventilabrum</a:t>
                      </a:r>
                      <a:endParaRPr lang="en-PK" sz="200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0.0696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0.2992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0.4351</a:t>
                      </a:r>
                      <a:endParaRPr lang="en-PK" sz="200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3756928"/>
                  </a:ext>
                </a:extLst>
              </a:tr>
              <a:tr h="1458083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Thymosia sp</a:t>
                      </a:r>
                      <a:endParaRPr lang="en-PK" sz="200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0.2728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0.2992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0.3231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7112965"/>
                  </a:ext>
                </a:extLst>
              </a:tr>
              <a:tr h="1185544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Svenzea flava</a:t>
                      </a:r>
                      <a:endParaRPr lang="en-PK" sz="200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0.3950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0.4351</a:t>
                      </a:r>
                      <a:endParaRPr lang="en-PK" sz="200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0.3231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3118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68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1430452"/>
            <a:ext cx="72390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RESULTS</a:t>
            </a:r>
            <a:endParaRPr lang="en-US" sz="3999" b="1" spc="799" dirty="0">
              <a:solidFill>
                <a:srgbClr val="504C44"/>
              </a:solidFill>
              <a:latin typeface="Baskerville Display PT"/>
            </a:endParaRPr>
          </a:p>
          <a:p>
            <a:r>
              <a:rPr lang="en-US" sz="2000" spc="799" dirty="0">
                <a:solidFill>
                  <a:srgbClr val="504C44"/>
                </a:solidFill>
                <a:latin typeface="Baskerville Display PT"/>
              </a:rPr>
              <a:t>DISTANCES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BF9135-CF54-74E1-BA9F-0632D9315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7333"/>
              </p:ext>
            </p:extLst>
          </p:nvPr>
        </p:nvGraphicFramePr>
        <p:xfrm>
          <a:off x="685800" y="2781300"/>
          <a:ext cx="16383001" cy="69342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523157">
                  <a:extLst>
                    <a:ext uri="{9D8B030D-6E8A-4147-A177-3AD203B41FA5}">
                      <a16:colId xmlns:a16="http://schemas.microsoft.com/office/drawing/2014/main" val="284424817"/>
                    </a:ext>
                  </a:extLst>
                </a:gridCol>
                <a:gridCol w="2207763">
                  <a:extLst>
                    <a:ext uri="{9D8B030D-6E8A-4147-A177-3AD203B41FA5}">
                      <a16:colId xmlns:a16="http://schemas.microsoft.com/office/drawing/2014/main" val="957510532"/>
                    </a:ext>
                  </a:extLst>
                </a:gridCol>
                <a:gridCol w="2523157">
                  <a:extLst>
                    <a:ext uri="{9D8B030D-6E8A-4147-A177-3AD203B41FA5}">
                      <a16:colId xmlns:a16="http://schemas.microsoft.com/office/drawing/2014/main" val="4080158994"/>
                    </a:ext>
                  </a:extLst>
                </a:gridCol>
                <a:gridCol w="1734671">
                  <a:extLst>
                    <a:ext uri="{9D8B030D-6E8A-4147-A177-3AD203B41FA5}">
                      <a16:colId xmlns:a16="http://schemas.microsoft.com/office/drawing/2014/main" val="1523104194"/>
                    </a:ext>
                  </a:extLst>
                </a:gridCol>
                <a:gridCol w="2207763">
                  <a:extLst>
                    <a:ext uri="{9D8B030D-6E8A-4147-A177-3AD203B41FA5}">
                      <a16:colId xmlns:a16="http://schemas.microsoft.com/office/drawing/2014/main" val="2714819093"/>
                    </a:ext>
                  </a:extLst>
                </a:gridCol>
                <a:gridCol w="1734671">
                  <a:extLst>
                    <a:ext uri="{9D8B030D-6E8A-4147-A177-3AD203B41FA5}">
                      <a16:colId xmlns:a16="http://schemas.microsoft.com/office/drawing/2014/main" val="2007954437"/>
                    </a:ext>
                  </a:extLst>
                </a:gridCol>
                <a:gridCol w="1892368">
                  <a:extLst>
                    <a:ext uri="{9D8B030D-6E8A-4147-A177-3AD203B41FA5}">
                      <a16:colId xmlns:a16="http://schemas.microsoft.com/office/drawing/2014/main" val="862440254"/>
                    </a:ext>
                  </a:extLst>
                </a:gridCol>
                <a:gridCol w="1559451">
                  <a:extLst>
                    <a:ext uri="{9D8B030D-6E8A-4147-A177-3AD203B41FA5}">
                      <a16:colId xmlns:a16="http://schemas.microsoft.com/office/drawing/2014/main" val="2001125540"/>
                    </a:ext>
                  </a:extLst>
                </a:gridCol>
              </a:tblGrid>
              <a:tr h="8667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 </a:t>
                      </a:r>
                      <a:r>
                        <a:rPr lang="en-US" sz="2000" i="1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cox2 distances</a:t>
                      </a:r>
                      <a:endParaRPr lang="en-PK" sz="2000" i="1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Acanthella acuta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Coleochaete scutata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Nitella hyalina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Ulva compres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Ulva ohnoi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Ulva pertusa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Ulva torta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3256588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Acanthella acuta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1.3974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1.5495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1.5911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1.7075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1.5348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1.5668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0459327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Coleochaete scutata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1.3974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0.3494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1.5431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1.6536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1.5681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1.7301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802175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Nitella hyalina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1.5496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0.3494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1.7617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1.7217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1.813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1.9375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1124029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Ulva compres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1.5911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1.5431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1.7617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0.3973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0.3743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0.4020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4776818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Ulva ohnoi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1.7075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1.6536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1.7217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0.3973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0.4081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0.4972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0875859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Ulva pertusa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1.5348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1.5681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1.8130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0.3743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0.4081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</a:pPr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0.3572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7732547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Ulva torta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1.5668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1.7301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1.9375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0.4020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0.4972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0.3572</a:t>
                      </a:r>
                      <a:endParaRPr lang="en-PK" sz="20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0</a:t>
                      </a:r>
                      <a:endParaRPr lang="en-PK" sz="20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4676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11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362" y="3314700"/>
            <a:ext cx="13411200" cy="607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rate of change between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and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P. </a:t>
            </a:r>
            <a:r>
              <a:rPr lang="en-US" sz="2000" i="1" dirty="0" err="1">
                <a:solidFill>
                  <a:srgbClr val="504C44"/>
                </a:solidFill>
                <a:latin typeface="Inter"/>
              </a:rPr>
              <a:t>ventilabrum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was calculated to be 4.14553516x10^-10 substitutions/year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divergence time between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and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C. </a:t>
            </a:r>
            <a:r>
              <a:rPr lang="en-US" sz="2000" i="1" dirty="0" err="1">
                <a:solidFill>
                  <a:srgbClr val="504C44"/>
                </a:solidFill>
                <a:latin typeface="Inter"/>
              </a:rPr>
              <a:t>scutata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was calculated to be 3.37 x 10^9 years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This divergence time is too far in the distant past to be accurate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This large divergence time suggests that the assumed constant rate of evolution for introns in the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mitogenome might be invalid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It is also possible that the rate of evolution within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C. scutate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is accelerated. 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A more likely cause of this is that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mtREV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is based on vertebrate mitochondrial amino acids substitutions, and therefore its application on algae might result in an incorrect distance matrix. 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Unfortunately, because of this inaccurate result, it is impossible to make any inferences about the relationship of the timing of these events, and their relationship with linear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mtDNA</a:t>
            </a:r>
            <a:endParaRPr lang="en-US" sz="20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1430452"/>
            <a:ext cx="79248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RESULTS &amp; DISCUSSION</a:t>
            </a:r>
            <a:endParaRPr lang="en-US" sz="3999" b="1" spc="799" dirty="0">
              <a:solidFill>
                <a:srgbClr val="504C44"/>
              </a:solidFill>
              <a:latin typeface="Baskerville Display PT"/>
            </a:endParaRPr>
          </a:p>
          <a:p>
            <a:r>
              <a:rPr lang="en-US" sz="2000" spc="799" dirty="0">
                <a:solidFill>
                  <a:srgbClr val="504C44"/>
                </a:solidFill>
                <a:latin typeface="Baskerville Display PT"/>
              </a:rPr>
              <a:t>RATE OF CHANGE &amp;DIVERGENCE TIME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</p:spTree>
    <p:extLst>
      <p:ext uri="{BB962C8B-B14F-4D97-AF65-F5344CB8AC3E}">
        <p14:creationId xmlns:p14="http://schemas.microsoft.com/office/powerpoint/2010/main" val="88925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611503"/>
            <a:ext cx="6553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REFERENCES</a:t>
            </a:r>
            <a:endParaRPr lang="en-US" sz="3999" b="1" spc="799" dirty="0">
              <a:solidFill>
                <a:srgbClr val="504C44"/>
              </a:solidFill>
              <a:latin typeface="Baskerville Display P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3986B-863A-DFBB-DF7A-58CA78BD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7896491"/>
            <a:ext cx="685800" cy="921957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88D087F5-6CB7-CBF5-4E22-B568D0B1BA44}"/>
              </a:ext>
            </a:extLst>
          </p:cNvPr>
          <p:cNvSpPr txBox="1"/>
          <p:nvPr/>
        </p:nvSpPr>
        <p:spPr>
          <a:xfrm>
            <a:off x="8515540" y="525019"/>
            <a:ext cx="3086099" cy="35124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A1157-D671-ADEE-81F9-45874A9E0345}"/>
              </a:ext>
            </a:extLst>
          </p:cNvPr>
          <p:cNvSpPr txBox="1"/>
          <p:nvPr/>
        </p:nvSpPr>
        <p:spPr>
          <a:xfrm>
            <a:off x="228600" y="1304000"/>
            <a:ext cx="9296400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Bernardino A.F., Li Y., Smith C.R.,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Halanych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K.M. 2017. Multiple introns in a deep-sea Annelid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Decemunciger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Ampharetidae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mitochondrial genome. Sci. Rep. 7:1–8.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Bridge D., Cunningham C.W.,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Schierwater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DeSalle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R., Buss L.W. 1992. Class-level relationships in the phylum Cnidaria: Evidence from mitochondrial genome structure. Proc. Natl. Acad. Sci. U. S. A. 89:8750–8753.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Burger G., Yan Y.,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Javadi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P., Lang B.F. 2009. Group I-intron trans-splicing and mRNA editing in the mitochondria of placozoan animals. Trends Genet. 25:381–386.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Doublet V.,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Raimond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Grandjean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F., Lafitte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Souty-Grosset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Marcadé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I. 2012. Widespread atypical mitochondrial DNA structure in isopods (Crustacea,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Peracarida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related to a constitutive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heteroplasmy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terrestrial species. Genome. 55:234–244.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Gray M.W., Burger G., Lang B.F. 1999. Mitochondrial evolution. Science (80-. ). 283:1476–1481.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Gray M.W., Lang B.F., Burger G. 2004. Mitochondria of protists. Annu. Rev. Genet. 38:477–524.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Gualberto J.M.,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Mileshina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D., Wallet C., Niazi A.K., Weber-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Lotfi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F., Dietrich A. 2014. The plant mitochondrial genome: Dynamics and maintenance.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Biochimie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100:107–120.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Huchon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Szitenberg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Shefer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S., Ilan M., Feldstein T. 2015. Mitochondrial group I and group II introns in the sponge orders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Agelasida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Axinellida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BMC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Biol.:1–14.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Jenkins H.L., Graham R., Porter J.S., Vieira L.M., de Almeida A.C.S., Hall A., O’Dea A., Coppard S.E.,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Waeschenbach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A. 2022. Unprecedented frequency of mitochondrial introns in colonial bilaterians. Sci. Rep. 12:1–14.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Kayal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Bentlage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B., Collins A.G.,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Kayal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Pirro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S., Lavrov D. V. 2012. Evolution of linear mitochondrial genomes in medusozoan cnidarians. Genome Biol.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4:1–12.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Lavrov D. V., Adamski 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Chevaldonné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Adamska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 2016. Extensive Mitochondrial mRNA Editing and Unusual Mitochondrial Genome Organization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Calcaronean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Sponges.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Biol. 26:86–92.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Lavrov D. V.,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Maikova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O.O.,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Belikov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S.I. 2012. Small inverted repeats drive mitochondrial genome evolution in Lake Baikal sponges. Gene. 505:91–99.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4D3B5-486C-E61D-5093-1186892BC4A7}"/>
              </a:ext>
            </a:extLst>
          </p:cNvPr>
          <p:cNvSpPr txBox="1"/>
          <p:nvPr/>
        </p:nvSpPr>
        <p:spPr>
          <a:xfrm>
            <a:off x="9677400" y="801873"/>
            <a:ext cx="8382000" cy="935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Lavrov D. V.,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W. 2016. Animal mitochondrial DNA as we do not know it: Mt-Genome Organization and Evolution in Nonbilaterian Lineages. Genome Biol.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8:2896–2913.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Lavrov D. V.,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W., Voigt O.,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Wörheide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G., Forget L., Lang B.F.,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Kayal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E. 2013. Mitochondrial DNA of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clathrina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clathrus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Calcarea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Calcinea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Six linear chromosomes, fragmented rRNAs, tRNA editing, and a novel genetic code. Mol. Biol.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30:865–880.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Lavrov D. V, Maldonado M., Perez T., Morrow C. 2019. Phylogenetic relationships of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heteroscleromorph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demosponges and the affinity of the genus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Myceliospongia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(Demospongiae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incertae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 bioRxiv.:793372.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Lubośny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Śmietanka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Lasota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Burzyński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A. 2022. Confirmation of the first intronic sequence in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bivalvian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mitochondrial genome of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Macoma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balthica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(Linnaeus, 1758). Biol. Lett. 18:20220275.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Mouhamadou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B., Barroso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Labare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J. 2004. Molecular evolution of a mitochondrial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gene , encoding a family B DNA polymerase , towards the elimination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Agrocybe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mitochondrial genomes. :257–263.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Paysan-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Lafosse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T., Blum 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Chuguransky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S., Grego T., Pinto B.L., Salazar G.A.,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Bileschi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M.L., Bork P., Bridge A., Colwell L., Gough J., Haft D.H.,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Letunić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Marchler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-Bauer A., Mi H., Natale D.A.,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Orengo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C.A.,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Pandurangan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A.P.,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Rivoire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Sigrist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C.J.A., Sillitoe I.,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N., Thomas P.D.,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Tosatto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S.C.E., Wu C.H., Bateman A. 2023.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2022. Nucleic Acids Res. 51:D418–D427.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Richter S., Schwarz F.,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Böggemann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Bleidorn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C. 2015. The utility of genome skimming for phylogenomic analyses as demonstrated for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glycerid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relationships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annelida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glyceridae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 Genome Biol.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7:3443–3462.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Smith D.R., Keeling P.J. 2015. Mitochondrial and plastid genome architecture: Reoccurring themes, but significant differences at the extremes. Proc. Natl. Acad. Sci. U. S. A. 112:10177–10184.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Vallès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Halanych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K.M.,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J.L. 2008. Group II introns break new boundaries: Presence in a bilaterian's genome.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One. 3:1–6.</a:t>
            </a:r>
            <a:endParaRPr lang="en-P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52317" y="4345416"/>
            <a:ext cx="7829740" cy="284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mitochondrial DNA (mtDNA) among animals is typically a circular molecule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It is generally compact, with small intergenic regions and introns are typically absent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A notable exception to this is the clade medusozoa within the phylum Cnidaria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52317" y="3058684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BACKGROUND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28C3BB-A5B1-A564-CC42-F2D06CFE7440}"/>
              </a:ext>
            </a:extLst>
          </p:cNvPr>
          <p:cNvGrpSpPr/>
          <p:nvPr/>
        </p:nvGrpSpPr>
        <p:grpSpPr>
          <a:xfrm>
            <a:off x="2013507" y="2364071"/>
            <a:ext cx="5224007" cy="6383838"/>
            <a:chOff x="2013507" y="2364071"/>
            <a:chExt cx="5224007" cy="6383838"/>
          </a:xfrm>
        </p:grpSpPr>
        <p:pic>
          <p:nvPicPr>
            <p:cNvPr id="6" name="Picture 5" descr="Chart, diagram&#10;&#10;Description automatically generated">
              <a:extLst>
                <a:ext uri="{FF2B5EF4-FFF2-40B4-BE49-F238E27FC236}">
                  <a16:creationId xmlns:a16="http://schemas.microsoft.com/office/drawing/2014/main" id="{ED86267B-61B8-5100-3521-B610F572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0" t="2853" r="4871" b="51641"/>
            <a:stretch/>
          </p:blipFill>
          <p:spPr bwMode="auto">
            <a:xfrm>
              <a:off x="2013507" y="2364071"/>
              <a:ext cx="5224007" cy="539194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6D1A2-7610-234F-81E6-91B8F20E3720}"/>
                </a:ext>
              </a:extLst>
            </p:cNvPr>
            <p:cNvSpPr txBox="1"/>
            <p:nvPr/>
          </p:nvSpPr>
          <p:spPr>
            <a:xfrm>
              <a:off x="2469219" y="7916912"/>
              <a:ext cx="4297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504C44"/>
                  </a:solidFill>
                  <a:latin typeface="Inter"/>
                </a:rPr>
                <a:t>A typical Demosponge mitogenome from Geodia neptuni. Image courtesy of Lavrov et al. 2005.</a:t>
              </a:r>
              <a:endParaRPr lang="en-PK" sz="1600" dirty="0">
                <a:solidFill>
                  <a:srgbClr val="504C44"/>
                </a:solidFill>
                <a:latin typeface="Inte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ight Jellyfish 21:9 Wallpaper | Ultrawide Monitor 21:9 Wallpapers">
            <a:extLst>
              <a:ext uri="{FF2B5EF4-FFF2-40B4-BE49-F238E27FC236}">
                <a16:creationId xmlns:a16="http://schemas.microsoft.com/office/drawing/2014/main" id="{AAB4D709-9151-E53C-7EE6-1C114899D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876" y="419100"/>
            <a:ext cx="7464012" cy="383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4D4E4A6-983D-5582-97D2-C292AFAD81F2}"/>
              </a:ext>
            </a:extLst>
          </p:cNvPr>
          <p:cNvSpPr txBox="1"/>
          <p:nvPr/>
        </p:nvSpPr>
        <p:spPr>
          <a:xfrm>
            <a:off x="940942" y="12573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0942" y="2850554"/>
            <a:ext cx="7273083" cy="499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Medusozoa is a clade characterized by all its members having a medusoid form in some stage of their life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Medusozoa have been around since the Early Cambrian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Every member of this clade has linear mtDNA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Other exceptional features in this group's mtDNA include an open reading frame (ORF) resembling DNA polymerase and inverted terminal repeats (ITRs)</a:t>
            </a:r>
            <a:endParaRPr lang="en-US" sz="2000" i="1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It is hypothesized that medusozoan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mtDNA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underwent linearization following the insertion of a linear plasmid that contained the ORF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FEA473-0E17-5119-99DA-7BBB7232A500}"/>
              </a:ext>
            </a:extLst>
          </p:cNvPr>
          <p:cNvGrpSpPr/>
          <p:nvPr/>
        </p:nvGrpSpPr>
        <p:grpSpPr>
          <a:xfrm>
            <a:off x="10035876" y="4762500"/>
            <a:ext cx="7603992" cy="5105400"/>
            <a:chOff x="10035876" y="4762500"/>
            <a:chExt cx="7603992" cy="5105400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13E4100D-C612-78C9-AC39-BDE6A90D5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5876" y="4762500"/>
              <a:ext cx="7603992" cy="47518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C452B-6AE0-9BF9-CCB0-2EE17C1ECDDC}"/>
                </a:ext>
              </a:extLst>
            </p:cNvPr>
            <p:cNvSpPr txBox="1"/>
            <p:nvPr/>
          </p:nvSpPr>
          <p:spPr>
            <a:xfrm>
              <a:off x="13030200" y="9467790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504C44"/>
                  </a:solidFill>
                  <a:latin typeface="Inter"/>
                </a:rPr>
                <a:t>Fujita et al. 2021</a:t>
              </a:r>
              <a:endParaRPr lang="en-PK" sz="2000" dirty="0">
                <a:solidFill>
                  <a:srgbClr val="504C44"/>
                </a:solidFill>
                <a:latin typeface="Inte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874663"/>
            <a:ext cx="7829740" cy="392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04C44"/>
                </a:solidFill>
                <a:latin typeface="Inter"/>
              </a:rPr>
              <a:t>Acanthella acuta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is a demosponge (phylum Porifera, family Dictyonellidae) commonly found within the Mediterranean Sea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Lavrov et al. (2019) included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in their survey of  demosponge mtDNA from across different orders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They were unable to assemble the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mtDNA with a circular mapping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Using total DNA sequencing, multiple unusual features of the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mtDNA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were revealed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2158543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BACKGROUND</a:t>
            </a:r>
          </a:p>
        </p:txBody>
      </p:sp>
      <p:pic>
        <p:nvPicPr>
          <p:cNvPr id="12" name="Picture 11" descr="A picture containing vegetable, plant, close&#10;&#10;Description automatically generated">
            <a:extLst>
              <a:ext uri="{FF2B5EF4-FFF2-40B4-BE49-F238E27FC236}">
                <a16:creationId xmlns:a16="http://schemas.microsoft.com/office/drawing/2014/main" id="{A1946EBF-CACA-7377-BCD9-FC1313191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32" y="218491"/>
            <a:ext cx="5486400" cy="365617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27A4FC-D86B-CF90-EC49-4FF282631E6B}"/>
              </a:ext>
            </a:extLst>
          </p:cNvPr>
          <p:cNvGrpSpPr/>
          <p:nvPr/>
        </p:nvGrpSpPr>
        <p:grpSpPr>
          <a:xfrm>
            <a:off x="1114199" y="4756590"/>
            <a:ext cx="5907233" cy="4576482"/>
            <a:chOff x="685800" y="2532079"/>
            <a:chExt cx="7569330" cy="5830931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AE414C6-B859-3830-80D4-EEF7B32A9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532079"/>
              <a:ext cx="7569330" cy="52228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FABAB1-54E0-E92D-0F98-768FEBA3B765}"/>
                </a:ext>
              </a:extLst>
            </p:cNvPr>
            <p:cNvSpPr txBox="1"/>
            <p:nvPr/>
          </p:nvSpPr>
          <p:spPr>
            <a:xfrm>
              <a:off x="3060765" y="7962900"/>
              <a:ext cx="2819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504C44"/>
                  </a:solidFill>
                  <a:latin typeface="Inter"/>
                </a:rPr>
                <a:t>Schöttner et al. 2012</a:t>
              </a:r>
              <a:endParaRPr lang="en-PK" sz="2000" dirty="0">
                <a:solidFill>
                  <a:srgbClr val="504C44"/>
                </a:solidFill>
                <a:latin typeface="Inter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A1EC6A-92FE-2124-D4AE-1481F2EEF510}"/>
                </a:ext>
              </a:extLst>
            </p:cNvPr>
            <p:cNvSpPr/>
            <p:nvPr/>
          </p:nvSpPr>
          <p:spPr>
            <a:xfrm>
              <a:off x="6730740" y="5676900"/>
              <a:ext cx="149886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126594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083376"/>
            <a:ext cx="7829740" cy="60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It was determined that the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mtDNA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has a linear architecture, and is composed of one, unusually large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mito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-chromosome</a:t>
            </a:r>
            <a:endParaRPr lang="en-US" sz="2000" i="1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It contains a large ORF (orf1540) which resembles DNA-directed DNA-polymerase (part 1) and DNA-directed RNA-polymerase (part 2)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There are group II introns within the genes encoding for cyclooxygenase subunits 1 and 2, and the large ribosomal subunit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(cox1, cox2, and rnl)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It also has ITRs containing a copy of the tRNA gene for serine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(tRNA(S))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and a portion of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cox1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Among these features, the ORF1540, the intron in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cox2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, and the ITRs are unique to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within demosponges</a:t>
            </a:r>
            <a:endParaRPr lang="en-US" sz="2000" i="1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2332768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BACKGROUND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A0451E-775A-7C50-63B0-1F0220583C57}"/>
              </a:ext>
            </a:extLst>
          </p:cNvPr>
          <p:cNvGrpSpPr/>
          <p:nvPr/>
        </p:nvGrpSpPr>
        <p:grpSpPr>
          <a:xfrm>
            <a:off x="9291012" y="790321"/>
            <a:ext cx="8108354" cy="8694734"/>
            <a:chOff x="9291012" y="790321"/>
            <a:chExt cx="8108354" cy="8694734"/>
          </a:xfrm>
        </p:grpSpPr>
        <p:pic>
          <p:nvPicPr>
            <p:cNvPr id="7" name="Picture 6" descr="Chart, sunburst chart&#10;&#10;Description automatically generated">
              <a:extLst>
                <a:ext uri="{FF2B5EF4-FFF2-40B4-BE49-F238E27FC236}">
                  <a16:creationId xmlns:a16="http://schemas.microsoft.com/office/drawing/2014/main" id="{240C1AFC-8428-B5EA-51D3-6B4A8A8D3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12" y="790321"/>
              <a:ext cx="8108354" cy="79688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35D731-9217-DCF4-26E0-8D9D195B9E99}"/>
                </a:ext>
              </a:extLst>
            </p:cNvPr>
            <p:cNvSpPr txBox="1"/>
            <p:nvPr/>
          </p:nvSpPr>
          <p:spPr>
            <a:xfrm>
              <a:off x="11616991" y="9084945"/>
              <a:ext cx="3456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rgbClr val="504C44"/>
                  </a:solidFill>
                  <a:latin typeface="Inter"/>
                </a:rPr>
                <a:t>mtDNA</a:t>
              </a:r>
              <a:r>
                <a:rPr lang="en-US" sz="2000" dirty="0">
                  <a:solidFill>
                    <a:srgbClr val="504C44"/>
                  </a:solidFill>
                  <a:latin typeface="Inter"/>
                </a:rPr>
                <a:t> of Acanthella acuta</a:t>
              </a:r>
              <a:endParaRPr lang="en-PK" sz="2000" dirty="0">
                <a:solidFill>
                  <a:srgbClr val="504C44"/>
                </a:solidFill>
                <a:latin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1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61" y="102870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0D21980-22CF-00C8-9095-F55B79889933}"/>
              </a:ext>
            </a:extLst>
          </p:cNvPr>
          <p:cNvSpPr/>
          <p:nvPr/>
        </p:nvSpPr>
        <p:spPr>
          <a:xfrm>
            <a:off x="11305905" y="2756234"/>
            <a:ext cx="4762500" cy="4762500"/>
          </a:xfrm>
          <a:prstGeom prst="rect">
            <a:avLst/>
          </a:prstGeom>
          <a:solidFill>
            <a:srgbClr val="EDD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7" name="TextBox 7"/>
          <p:cNvSpPr txBox="1"/>
          <p:nvPr/>
        </p:nvSpPr>
        <p:spPr>
          <a:xfrm>
            <a:off x="3251785" y="1593503"/>
            <a:ext cx="703521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GENERAL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2850" y="3176755"/>
            <a:ext cx="7273083" cy="535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convergent appearance of a DNA-polymerase and ITRs in medusozoa and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may indicate that they may be linked to the linear arrangement of mtDNA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If these features arose in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by the insertion of a linear plasmid, it is possible that the other unique feature, i.e., the intron in the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cox2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gene, entered the mitogenome from the same insertion event</a:t>
            </a:r>
            <a:endParaRPr lang="en-US" sz="2000" i="1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Using molecular dating methods, it may be possible to determine a timeframe for when this insertion occurred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Determining the timing of these insertions may illustrate the relationship between these insertions and linear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mtDNA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</a:t>
            </a:r>
          </a:p>
        </p:txBody>
      </p:sp>
      <p:pic>
        <p:nvPicPr>
          <p:cNvPr id="10" name="Picture 9" descr="A drawing of a basketball&#10;&#10;Description automatically generated with low confidence">
            <a:extLst>
              <a:ext uri="{FF2B5EF4-FFF2-40B4-BE49-F238E27FC236}">
                <a16:creationId xmlns:a16="http://schemas.microsoft.com/office/drawing/2014/main" id="{23BEF63D-7EB8-826C-D1A9-E98C9E0440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05" y="2762250"/>
            <a:ext cx="47625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097774"/>
            <a:ext cx="7829740" cy="463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Using NCBI BLAST, the top 100 most similar sequences to the introns in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cox1, cox2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and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000" i="1" dirty="0" err="1">
                <a:solidFill>
                  <a:srgbClr val="504C44"/>
                </a:solidFill>
                <a:latin typeface="Inter"/>
              </a:rPr>
              <a:t>rnl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Using top 50 for the orf1540 (parts 1 and 2) using UNIPROT BLAST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samples were then filtered using CD-Hit with a threshold of 95% similarity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The sequences were aligned using the MAFFT tool on auto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Phylogenetic trees were constructed using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RAxML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-NG under the WAG model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800" y="1485900"/>
            <a:ext cx="600036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METHODS </a:t>
            </a:r>
            <a:endParaRPr lang="en-US" sz="3999" b="1" spc="799" dirty="0">
              <a:solidFill>
                <a:srgbClr val="504C44"/>
              </a:solidFill>
              <a:latin typeface="Baskerville Display PT"/>
            </a:endParaRPr>
          </a:p>
          <a:p>
            <a:r>
              <a:rPr lang="en-US" sz="2000" spc="799" dirty="0">
                <a:solidFill>
                  <a:srgbClr val="504C44"/>
                </a:solidFill>
                <a:latin typeface="Baskerville Display PT"/>
              </a:rPr>
              <a:t>PHYLOGENETIC ANALYSIS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AFD9FE-A59B-8CD2-E9A0-5C8EEF19B928}"/>
              </a:ext>
            </a:extLst>
          </p:cNvPr>
          <p:cNvGrpSpPr/>
          <p:nvPr/>
        </p:nvGrpSpPr>
        <p:grpSpPr>
          <a:xfrm>
            <a:off x="9448800" y="3182768"/>
            <a:ext cx="8660613" cy="4469613"/>
            <a:chOff x="9448800" y="3182768"/>
            <a:chExt cx="8660613" cy="44696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E77594-BAD7-CBDD-70DE-D3B57A16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8800" y="3182769"/>
              <a:ext cx="3619119" cy="4469612"/>
            </a:xfrm>
            <a:prstGeom prst="rect">
              <a:avLst/>
            </a:prstGeom>
          </p:spPr>
        </p:pic>
        <p:pic>
          <p:nvPicPr>
            <p:cNvPr id="5" name="Picture 2" descr="UniProt">
              <a:extLst>
                <a:ext uri="{FF2B5EF4-FFF2-40B4-BE49-F238E27FC236}">
                  <a16:creationId xmlns:a16="http://schemas.microsoft.com/office/drawing/2014/main" id="{DBB0D4D8-6E3B-A20C-5717-45E27034D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9800" y="3182768"/>
              <a:ext cx="4469613" cy="4469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461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685800" y="2781300"/>
                <a:ext cx="11811000" cy="715311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Distance matrices for the 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cox1 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and 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cox2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 introns, against at least three of their most closely related sequences, were calculated</a:t>
                </a: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04C44"/>
                  </a:solidFill>
                  <a:latin typeface="Inter"/>
                </a:endParaRP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Matrices were calculated using </a:t>
                </a:r>
                <a:r>
                  <a:rPr lang="en-US" sz="2000" dirty="0" err="1">
                    <a:solidFill>
                      <a:srgbClr val="504C44"/>
                    </a:solidFill>
                    <a:latin typeface="Inter"/>
                  </a:rPr>
                  <a:t>FastME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 using the </a:t>
                </a:r>
                <a:r>
                  <a:rPr lang="en-US" sz="2000" dirty="0" err="1">
                    <a:solidFill>
                      <a:srgbClr val="504C44"/>
                    </a:solidFill>
                    <a:latin typeface="Inter"/>
                  </a:rPr>
                  <a:t>mtREV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 model of mitochondrial amino acid substitutions</a:t>
                </a: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04C44"/>
                  </a:solidFill>
                  <a:latin typeface="Inter"/>
                </a:endParaRP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FASTA files downloaded from the NCBI database were converted to NEXUS format using EMBOSS</a:t>
                </a: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04C44"/>
                  </a:solidFill>
                  <a:latin typeface="Inter"/>
                </a:endParaRP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Distance, rate of change, and time of divergence between two spices were related by the formula </a:t>
                </a: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rgbClr val="7F7C76"/>
                  </a:solidFill>
                  <a:latin typeface="Inter"/>
                </a:endParaRPr>
              </a:p>
              <a:p>
                <a:pPr algn="just">
                  <a:lnSpc>
                    <a:spcPts val="28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K" sz="2400" i="1" smtClean="0">
                              <a:solidFill>
                                <a:schemeClr val="tx1"/>
                              </a:solidFill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</a:rPr>
                            <m:t>𝑡𝑖𝑚𝑒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</a:rPr>
                            <m:t>𝑜𝑓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</a:rPr>
                            <m:t>𝑑𝑖𝑣𝑒𝑟𝑔𝑒𝑛𝑐𝑒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</a:rPr>
                        <m:t>𝑟𝑎𝑡𝑒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</a:rPr>
                        <m:t>𝑜𝑓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</a:rPr>
                        <m:t>𝑐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</a:rPr>
                        <m:t>h𝑎𝑛𝑔𝑒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Inter"/>
                </a:endParaRPr>
              </a:p>
              <a:p>
                <a:pPr algn="just">
                  <a:lnSpc>
                    <a:spcPts val="2800"/>
                  </a:lnSpc>
                </a:pPr>
                <a:endParaRPr lang="en-US" sz="2800" dirty="0">
                  <a:solidFill>
                    <a:srgbClr val="7F7C76"/>
                  </a:solidFill>
                  <a:latin typeface="Inter"/>
                </a:endParaRP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The divergence time between 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A. acuta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 and 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P. </a:t>
                </a:r>
                <a:r>
                  <a:rPr lang="en-US" sz="2000" i="1" dirty="0" err="1">
                    <a:solidFill>
                      <a:srgbClr val="504C44"/>
                    </a:solidFill>
                    <a:latin typeface="Inter"/>
                  </a:rPr>
                  <a:t>ventilabrum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 was reported by Lavrov et al. 2019 as 168MYA</a:t>
                </a: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04C44"/>
                  </a:solidFill>
                  <a:latin typeface="Inter"/>
                </a:endParaRPr>
              </a:p>
              <a:p>
                <a:pPr marL="342900" indent="-342900" algn="just">
                  <a:lnSpc>
                    <a:spcPts val="28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Assuming that the rate of change for introns within the 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A. acuta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 mt-genome remains constant, a divergence time was calculated for the 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cox2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 intron in 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A. acuta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 and the algae </a:t>
                </a:r>
                <a:r>
                  <a:rPr lang="en-US" sz="2000" i="1" dirty="0" err="1">
                    <a:solidFill>
                      <a:srgbClr val="504C44"/>
                    </a:solidFill>
                    <a:latin typeface="Inter"/>
                  </a:rPr>
                  <a:t>Coleochaete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 </a:t>
                </a:r>
                <a:r>
                  <a:rPr lang="en-US" sz="2000" i="1" dirty="0" err="1">
                    <a:solidFill>
                      <a:srgbClr val="504C44"/>
                    </a:solidFill>
                    <a:latin typeface="Inter"/>
                  </a:rPr>
                  <a:t>scutata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 </a:t>
                </a:r>
                <a:r>
                  <a:rPr lang="en-US" sz="2000" dirty="0">
                    <a:solidFill>
                      <a:srgbClr val="504C44"/>
                    </a:solidFill>
                    <a:latin typeface="Inter"/>
                  </a:rPr>
                  <a:t>and </a:t>
                </a:r>
                <a:r>
                  <a:rPr lang="en-US" sz="2000" i="1" dirty="0" err="1">
                    <a:solidFill>
                      <a:srgbClr val="504C44"/>
                    </a:solidFill>
                    <a:latin typeface="Inter"/>
                  </a:rPr>
                  <a:t>Nitella</a:t>
                </a:r>
                <a:r>
                  <a:rPr lang="en-US" sz="2000" i="1" dirty="0">
                    <a:solidFill>
                      <a:srgbClr val="504C44"/>
                    </a:solidFill>
                    <a:latin typeface="Inter"/>
                  </a:rPr>
                  <a:t> hyaline</a:t>
                </a: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781300"/>
                <a:ext cx="11811000" cy="7153112"/>
              </a:xfrm>
              <a:prstGeom prst="rect">
                <a:avLst/>
              </a:prstGeom>
              <a:blipFill>
                <a:blip r:embed="rId3"/>
                <a:stretch>
                  <a:fillRect l="-1239" t="-767" r="-1342" b="-1193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3"/>
          <p:cNvSpPr txBox="1"/>
          <p:nvPr/>
        </p:nvSpPr>
        <p:spPr>
          <a:xfrm>
            <a:off x="685800" y="1430452"/>
            <a:ext cx="72390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METHODS</a:t>
            </a:r>
            <a:endParaRPr lang="en-US" sz="3999" b="1" spc="799" dirty="0">
              <a:solidFill>
                <a:srgbClr val="504C44"/>
              </a:solidFill>
              <a:latin typeface="Baskerville Display PT"/>
            </a:endParaRPr>
          </a:p>
          <a:p>
            <a:r>
              <a:rPr lang="en-US" sz="2000" spc="799" dirty="0">
                <a:solidFill>
                  <a:srgbClr val="504C44"/>
                </a:solidFill>
                <a:latin typeface="Baskerville Display PT"/>
              </a:rPr>
              <a:t>DISTANCE AND DIVERGENCE TIME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  <p:pic>
        <p:nvPicPr>
          <p:cNvPr id="2050" name="Picture 2" descr="59 Clock Countdown Dna Stock Vector Illustration and Royalty Free Clock  Countdown Dna Clipart">
            <a:extLst>
              <a:ext uri="{FF2B5EF4-FFF2-40B4-BE49-F238E27FC236}">
                <a16:creationId xmlns:a16="http://schemas.microsoft.com/office/drawing/2014/main" id="{BEE9CF2C-1FC6-6C82-C82C-6EA5EE5C2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300037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61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107" y="3541843"/>
            <a:ext cx="6911293" cy="320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Maximum likelihood reconstruction of the intron within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cox1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of the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reveals it is most closely related to an intron found in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cox1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of </a:t>
            </a:r>
            <a:r>
              <a:rPr lang="en-US" sz="2000" i="1" dirty="0" err="1">
                <a:solidFill>
                  <a:srgbClr val="504C44"/>
                </a:solidFill>
                <a:latin typeface="Inter"/>
              </a:rPr>
              <a:t>Phakellia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000" i="1" dirty="0" err="1">
                <a:solidFill>
                  <a:srgbClr val="504C44"/>
                </a:solidFill>
                <a:latin typeface="Inter"/>
              </a:rPr>
              <a:t>ventilabrum</a:t>
            </a:r>
            <a:endParaRPr lang="en-US" sz="2000" i="1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All demosponges included in this analysis form a monophyletic clade, suggesting that the intron was vertically inherited by </a:t>
            </a:r>
            <a:r>
              <a:rPr lang="en-US" sz="2000" i="1" dirty="0">
                <a:solidFill>
                  <a:srgbClr val="504C44"/>
                </a:solidFill>
                <a:latin typeface="Inter"/>
              </a:rPr>
              <a:t>A. acuta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</a:t>
            </a: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4C44"/>
              </a:solidFill>
              <a:latin typeface="Inter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Bootstrap values of 200 replicates are shown.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800" y="1430452"/>
            <a:ext cx="81534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RESULTS &amp; DISCUSSION</a:t>
            </a:r>
            <a:endParaRPr lang="en-US" sz="3999" b="1" spc="799" dirty="0">
              <a:solidFill>
                <a:srgbClr val="504C44"/>
              </a:solidFill>
              <a:latin typeface="Baskerville Display PT"/>
            </a:endParaRPr>
          </a:p>
          <a:p>
            <a:r>
              <a:rPr lang="en-US" sz="2000" spc="799" dirty="0">
                <a:solidFill>
                  <a:srgbClr val="504C44"/>
                </a:solidFill>
                <a:latin typeface="Baskerville Display PT"/>
              </a:rPr>
              <a:t>PHYLOGENETIC ANALYSIS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5CD553-E380-36C7-8484-D88DAA591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093152"/>
            <a:ext cx="9855531" cy="8100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0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</TotalTime>
  <Words>2108</Words>
  <Application>Microsoft Office PowerPoint</Application>
  <PresentationFormat>Custom</PresentationFormat>
  <Paragraphs>237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Baskerville Display PT</vt:lpstr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dc:creator>Momin Ahmed</dc:creator>
  <cp:lastModifiedBy>Momin Ahmed</cp:lastModifiedBy>
  <cp:revision>101</cp:revision>
  <dcterms:created xsi:type="dcterms:W3CDTF">2006-08-16T00:00:00Z</dcterms:created>
  <dcterms:modified xsi:type="dcterms:W3CDTF">2023-05-02T01:02:49Z</dcterms:modified>
  <dc:identifier>DAFT0kPTAdA</dc:identifier>
</cp:coreProperties>
</file>